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s/slide5.xml" ContentType="application/vnd.openxmlformats-officedocument.presentationml.slide+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slides/slide4.xml" ContentType="application/vnd.openxmlformats-officedocument.presentationml.slide+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theme/theme2.xml" ContentType="application/vnd.openxmlformats-officedocument.theme+xml"/>
  <Override PartName="/ppt/slides/slide6.xml" ContentType="application/vnd.openxmlformats-officedocument.presentationml.slide+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4.xml" ContentType="application/vnd.openxmlformats-officedocument.presentationml.slideLayout+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8"/>
  </p:notesMasterIdLst>
  <p:sldIdLst>
    <p:sldId id="415" r:id="rId2"/>
    <p:sldId id="459" r:id="rId3"/>
    <p:sldId id="460" r:id="rId4"/>
    <p:sldId id="470" r:id="rId5"/>
    <p:sldId id="476" r:id="rId6"/>
    <p:sldId id="475"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clrMode="gray"/>
  <p:clrMru>
    <a:srgbClr val="FF965E"/>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0747" autoAdjust="0"/>
    <p:restoredTop sz="90793" autoAdjust="0"/>
  </p:normalViewPr>
  <p:slideViewPr>
    <p:cSldViewPr>
      <p:cViewPr varScale="1">
        <p:scale>
          <a:sx n="125" d="100"/>
          <a:sy n="125" d="100"/>
        </p:scale>
        <p:origin x="-104" y="-952"/>
      </p:cViewPr>
      <p:guideLst>
        <p:guide orient="horz" pos="180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9/23/16</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F6008AE-3493-5D48-A245-434CAFCA04E8}" type="slidenum">
              <a:rPr lang="en-US" smtClean="0"/>
              <a:pPr/>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830997"/>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Romans</a:t>
            </a:r>
            <a:r>
              <a:rPr lang="en-AU" sz="4800" dirty="0" smtClean="0">
                <a:solidFill>
                  <a:srgbClr val="FFFF66"/>
                </a:solidFill>
              </a:rPr>
              <a:t> 9:30 - 10:4</a:t>
            </a:r>
            <a:endParaRPr lang="en-AU" sz="4800" dirty="0" smtClean="0">
              <a:solidFill>
                <a:srgbClr val="FFFF66"/>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57566"/>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US" sz="2900" b="1" baseline="30000" dirty="0" smtClean="0">
                <a:solidFill>
                  <a:schemeClr val="bg1"/>
                </a:solidFill>
                <a:latin typeface="Arial"/>
                <a:ea typeface="Cambria"/>
                <a:cs typeface="Times New Roman"/>
              </a:rPr>
              <a:t>30</a:t>
            </a:r>
            <a:r>
              <a:rPr lang="en-US" sz="2900" b="1" baseline="30000" dirty="0" smtClean="0">
                <a:solidFill>
                  <a:schemeClr val="bg1"/>
                </a:solidFill>
                <a:latin typeface="Arial"/>
                <a:ea typeface="Cambria"/>
                <a:cs typeface="Times New Roman"/>
              </a:rPr>
              <a:t> </a:t>
            </a:r>
            <a:r>
              <a:rPr lang="en-US" sz="2900" dirty="0" smtClean="0">
                <a:solidFill>
                  <a:schemeClr val="bg1"/>
                </a:solidFill>
                <a:latin typeface="Times New Roman"/>
                <a:ea typeface="Cambria"/>
                <a:cs typeface="Times New Roman"/>
              </a:rPr>
              <a:t>What shall we say, then? That Gentiles who did not pursue righteousness have attained it, that is, a righteousness that is by faith; </a:t>
            </a:r>
            <a:r>
              <a:rPr lang="en-US" sz="2900" b="1" baseline="30000" dirty="0" smtClean="0">
                <a:solidFill>
                  <a:schemeClr val="bg1"/>
                </a:solidFill>
                <a:latin typeface="Arial"/>
                <a:ea typeface="Cambria"/>
                <a:cs typeface="Times New Roman"/>
              </a:rPr>
              <a:t>31 </a:t>
            </a:r>
            <a:r>
              <a:rPr lang="en-US" sz="2900" dirty="0" smtClean="0">
                <a:solidFill>
                  <a:schemeClr val="bg1"/>
                </a:solidFill>
                <a:latin typeface="Times New Roman"/>
                <a:ea typeface="Cambria"/>
                <a:cs typeface="Times New Roman"/>
              </a:rPr>
              <a:t>but that Israel who pursued a law that would lead to righteousness did not succeed in reaching that law. </a:t>
            </a:r>
            <a:r>
              <a:rPr lang="en-US" sz="2900" b="1" baseline="30000" dirty="0" smtClean="0">
                <a:solidFill>
                  <a:schemeClr val="bg1"/>
                </a:solidFill>
                <a:latin typeface="Arial"/>
                <a:ea typeface="Cambria"/>
                <a:cs typeface="Times New Roman"/>
              </a:rPr>
              <a:t>32 </a:t>
            </a:r>
            <a:r>
              <a:rPr lang="en-US" sz="2900" dirty="0" smtClean="0">
                <a:solidFill>
                  <a:schemeClr val="bg1"/>
                </a:solidFill>
                <a:latin typeface="Times New Roman"/>
                <a:ea typeface="Cambria"/>
                <a:cs typeface="Times New Roman"/>
              </a:rPr>
              <a:t>Why? Because they did not pursue it by faith, but as if it were based on works. They have stumbled over the stumbling stone, </a:t>
            </a:r>
            <a:r>
              <a:rPr lang="en-US" sz="2900" b="1" baseline="30000" dirty="0" smtClean="0">
                <a:solidFill>
                  <a:schemeClr val="bg1"/>
                </a:solidFill>
                <a:latin typeface="Arial"/>
                <a:ea typeface="Cambria"/>
                <a:cs typeface="Times New Roman"/>
              </a:rPr>
              <a:t>33 </a:t>
            </a:r>
            <a:r>
              <a:rPr lang="en-US" sz="2900" dirty="0" smtClean="0">
                <a:solidFill>
                  <a:schemeClr val="bg1"/>
                </a:solidFill>
                <a:latin typeface="Times New Roman"/>
                <a:ea typeface="Cambria"/>
                <a:cs typeface="Times New Roman"/>
              </a:rPr>
              <a:t>as it is written, </a:t>
            </a:r>
          </a:p>
          <a:p>
            <a:pPr marL="609600" indent="-609600">
              <a:lnSpc>
                <a:spcPct val="115000"/>
              </a:lnSpc>
              <a:spcAft>
                <a:spcPts val="0"/>
              </a:spcAft>
              <a:tabLst>
                <a:tab pos="127000" algn="r"/>
                <a:tab pos="254000" algn="l"/>
              </a:tabLst>
            </a:pPr>
            <a:r>
              <a:rPr lang="en-US" sz="2900" dirty="0" smtClean="0">
                <a:solidFill>
                  <a:schemeClr val="bg1"/>
                </a:solidFill>
                <a:latin typeface="Times New Roman"/>
                <a:ea typeface="Cambria"/>
                <a:cs typeface="Times New Roman"/>
              </a:rPr>
              <a:t>		“Behold, I am laying in Zion a stone of stumbling, and a rock of offense; </a:t>
            </a:r>
          </a:p>
          <a:p>
            <a:r>
              <a:rPr lang="en-US" sz="2900" dirty="0" smtClean="0">
                <a:solidFill>
                  <a:schemeClr val="bg1"/>
                </a:solidFill>
                <a:latin typeface="Calibri"/>
                <a:ea typeface="Cambria"/>
                <a:cs typeface="Times New Roman"/>
              </a:rPr>
              <a:t>and whoever believes in him will not be put to shame.” </a:t>
            </a:r>
            <a:endParaRPr lang="en-US" sz="2900" dirty="0">
              <a:solidFill>
                <a:schemeClr val="bg1"/>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610493"/>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US" sz="3200" b="1" dirty="0" smtClean="0">
                <a:solidFill>
                  <a:srgbClr val="FFFFFF"/>
                </a:solidFill>
                <a:latin typeface="Times New Roman"/>
                <a:ea typeface="Cambria"/>
                <a:cs typeface="Times New Roman"/>
              </a:rPr>
              <a:t>10 </a:t>
            </a:r>
            <a:r>
              <a:rPr lang="en-US" sz="3200" dirty="0" smtClean="0">
                <a:solidFill>
                  <a:srgbClr val="FFFFFF"/>
                </a:solidFill>
                <a:latin typeface="Times New Roman"/>
                <a:ea typeface="Cambria"/>
                <a:cs typeface="Times New Roman"/>
              </a:rPr>
              <a:t>Brothers, my heart’s desire and prayer to God for them is that they may be saved. </a:t>
            </a:r>
            <a:r>
              <a:rPr lang="en-US" sz="3200" b="1" baseline="30000" dirty="0" smtClean="0">
                <a:solidFill>
                  <a:srgbClr val="FFFFFF"/>
                </a:solidFill>
                <a:latin typeface="Arial"/>
                <a:ea typeface="Cambria"/>
                <a:cs typeface="Times New Roman"/>
              </a:rPr>
              <a:t>2 </a:t>
            </a:r>
            <a:r>
              <a:rPr lang="en-US" sz="3200" dirty="0" smtClean="0">
                <a:solidFill>
                  <a:srgbClr val="FFFFFF"/>
                </a:solidFill>
                <a:latin typeface="Times New Roman"/>
                <a:ea typeface="Cambria"/>
                <a:cs typeface="Times New Roman"/>
              </a:rPr>
              <a:t>For I bear them witness that they have a zeal for God, but not according to knowledge. </a:t>
            </a:r>
            <a:r>
              <a:rPr lang="en-US" sz="3200" b="1" baseline="30000" dirty="0" smtClean="0">
                <a:solidFill>
                  <a:srgbClr val="FFFFFF"/>
                </a:solidFill>
                <a:latin typeface="Arial"/>
                <a:ea typeface="Cambria"/>
                <a:cs typeface="Times New Roman"/>
              </a:rPr>
              <a:t>3 </a:t>
            </a:r>
            <a:r>
              <a:rPr lang="en-US" sz="3200" dirty="0" smtClean="0">
                <a:solidFill>
                  <a:srgbClr val="FFFFFF"/>
                </a:solidFill>
                <a:latin typeface="Times New Roman"/>
                <a:ea typeface="Cambria"/>
                <a:cs typeface="Times New Roman"/>
              </a:rPr>
              <a:t>For, being ignorant of the righteousness of God, and seeking to establish their own, they did not submit to God’s righteousness. </a:t>
            </a:r>
            <a:r>
              <a:rPr lang="en-US" sz="3200" b="1" baseline="30000" dirty="0" smtClean="0">
                <a:solidFill>
                  <a:srgbClr val="FFFFFF"/>
                </a:solidFill>
                <a:latin typeface="Arial"/>
                <a:ea typeface="Cambria"/>
                <a:cs typeface="Times New Roman"/>
              </a:rPr>
              <a:t>4 </a:t>
            </a:r>
            <a:r>
              <a:rPr lang="en-US" sz="3200" dirty="0" smtClean="0">
                <a:solidFill>
                  <a:srgbClr val="FFFFFF"/>
                </a:solidFill>
                <a:latin typeface="Times New Roman"/>
                <a:ea typeface="Cambria"/>
                <a:cs typeface="Times New Roman"/>
              </a:rPr>
              <a:t>For Christ is the end of the law for righteousness to everyone who believes.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0" y="419100"/>
            <a:ext cx="9144000" cy="830997"/>
          </a:xfrm>
          <a:prstGeom prst="rect">
            <a:avLst/>
          </a:prstGeom>
          <a:noFill/>
        </p:spPr>
        <p:txBody>
          <a:bodyPr wrap="square" rtlCol="0">
            <a:spAutoFit/>
          </a:bodyPr>
          <a:lstStyle/>
          <a:p>
            <a:pPr marL="265113" indent="-265113">
              <a:buFont typeface="Arial"/>
              <a:buChar char="•"/>
            </a:pPr>
            <a:r>
              <a:rPr lang="en-US" sz="2400" spc="120" dirty="0" smtClean="0">
                <a:solidFill>
                  <a:srgbClr val="FFFF00"/>
                </a:solidFill>
                <a:latin typeface="Times New Roman"/>
                <a:cs typeface="Times New Roman"/>
              </a:rPr>
              <a:t>Christianity doesn’t tolerate false hope of other gods</a:t>
            </a:r>
          </a:p>
          <a:p>
            <a:pPr marL="265113" indent="-265113">
              <a:buFont typeface="Arial"/>
              <a:buChar char="•"/>
            </a:pPr>
            <a:r>
              <a:rPr lang="en-US" sz="2400" spc="120" dirty="0" smtClean="0">
                <a:solidFill>
                  <a:srgbClr val="FFFF00"/>
                </a:solidFill>
                <a:latin typeface="Times New Roman"/>
                <a:cs typeface="Times New Roman"/>
              </a:rPr>
              <a:t>Righteousness is available to </a:t>
            </a:r>
            <a:r>
              <a:rPr lang="en-US" sz="2400" u="sng" spc="120" dirty="0" smtClean="0">
                <a:solidFill>
                  <a:srgbClr val="FFFF00"/>
                </a:solidFill>
                <a:latin typeface="Times New Roman"/>
                <a:cs typeface="Times New Roman"/>
              </a:rPr>
              <a:t>everyone </a:t>
            </a:r>
            <a:r>
              <a:rPr lang="en-US" sz="2400" spc="120" dirty="0" smtClean="0">
                <a:solidFill>
                  <a:srgbClr val="FFFF00"/>
                </a:solidFill>
                <a:latin typeface="Times New Roman"/>
                <a:cs typeface="Times New Roman"/>
              </a:rPr>
              <a:t>who believes</a:t>
            </a:r>
          </a:p>
        </p:txBody>
      </p:sp>
      <p:sp>
        <p:nvSpPr>
          <p:cNvPr id="6" name="TextBox 5"/>
          <p:cNvSpPr txBox="1"/>
          <p:nvPr/>
        </p:nvSpPr>
        <p:spPr>
          <a:xfrm>
            <a:off x="0" y="0"/>
            <a:ext cx="9144000" cy="369332"/>
          </a:xfrm>
          <a:prstGeom prst="rect">
            <a:avLst/>
          </a:prstGeom>
          <a:noFill/>
          <a:ln w="25400">
            <a:solidFill>
              <a:schemeClr val="bg1"/>
            </a:solidFill>
          </a:ln>
        </p:spPr>
        <p:txBody>
          <a:bodyPr wrap="square" rtlCol="0">
            <a:spAutoFit/>
          </a:bodyPr>
          <a:lstStyle/>
          <a:p>
            <a:r>
              <a:rPr lang="en-US" dirty="0" smtClean="0">
                <a:solidFill>
                  <a:srgbClr val="FFFFFF"/>
                </a:solidFill>
              </a:rPr>
              <a:t>An objection to Christianity:  </a:t>
            </a:r>
            <a:r>
              <a:rPr lang="en-US" i="1" dirty="0" smtClean="0">
                <a:solidFill>
                  <a:srgbClr val="FFFFFF"/>
                </a:solidFill>
              </a:rPr>
              <a:t>It’s narrow-minded to think Jesus is the only way to God</a:t>
            </a:r>
            <a:r>
              <a:rPr lang="en-US" dirty="0" smtClean="0">
                <a:solidFill>
                  <a:srgbClr val="FFFFFF"/>
                </a:solidFill>
              </a:rPr>
              <a:t>...</a:t>
            </a:r>
            <a:endParaRPr lang="en-US" dirty="0">
              <a:solidFill>
                <a:srgbClr val="FFFFFF"/>
              </a:solidFill>
            </a:endParaRPr>
          </a:p>
        </p:txBody>
      </p:sp>
      <p:sp>
        <p:nvSpPr>
          <p:cNvPr id="8" name="TextBox 7"/>
          <p:cNvSpPr txBox="1"/>
          <p:nvPr/>
        </p:nvSpPr>
        <p:spPr>
          <a:xfrm>
            <a:off x="1524000" y="1181100"/>
            <a:ext cx="5715000" cy="461665"/>
          </a:xfrm>
          <a:prstGeom prst="rect">
            <a:avLst/>
          </a:prstGeom>
          <a:noFill/>
          <a:ln w="25400">
            <a:solidFill>
              <a:schemeClr val="bg1"/>
            </a:solidFill>
          </a:ln>
        </p:spPr>
        <p:txBody>
          <a:bodyPr wrap="square" rtlCol="0">
            <a:spAutoFit/>
          </a:bodyPr>
          <a:lstStyle/>
          <a:p>
            <a:r>
              <a:rPr lang="en-US" sz="2400" dirty="0" smtClean="0">
                <a:solidFill>
                  <a:srgbClr val="FFFFFF"/>
                </a:solidFill>
                <a:latin typeface="Times New Roman"/>
                <a:cs typeface="Times New Roman"/>
              </a:rPr>
              <a:t>Jesus is the </a:t>
            </a:r>
            <a:r>
              <a:rPr lang="en-US" sz="2400" dirty="0" err="1" smtClean="0">
                <a:solidFill>
                  <a:srgbClr val="FFFFFF"/>
                </a:solidFill>
                <a:latin typeface="Times New Roman"/>
                <a:cs typeface="Times New Roman"/>
              </a:rPr>
              <a:t>scandalon</a:t>
            </a:r>
            <a:r>
              <a:rPr lang="en-US" sz="2400" dirty="0" smtClean="0">
                <a:solidFill>
                  <a:srgbClr val="FFFFFF"/>
                </a:solidFill>
                <a:latin typeface="Times New Roman"/>
                <a:cs typeface="Times New Roman"/>
              </a:rPr>
              <a:t> (the stumbling block)</a:t>
            </a:r>
            <a:endParaRPr lang="en-US" sz="2400" dirty="0">
              <a:solidFill>
                <a:srgbClr val="FFFFFF"/>
              </a:solidFill>
              <a:latin typeface="Times New Roman"/>
              <a:cs typeface="Times New Roman"/>
            </a:endParaRPr>
          </a:p>
        </p:txBody>
      </p:sp>
      <p:sp>
        <p:nvSpPr>
          <p:cNvPr id="9" name="TextBox 8"/>
          <p:cNvSpPr txBox="1"/>
          <p:nvPr/>
        </p:nvSpPr>
        <p:spPr>
          <a:xfrm>
            <a:off x="0" y="1638300"/>
            <a:ext cx="9144000" cy="1200328"/>
          </a:xfrm>
          <a:prstGeom prst="rect">
            <a:avLst/>
          </a:prstGeom>
          <a:noFill/>
        </p:spPr>
        <p:txBody>
          <a:bodyPr wrap="square" rtlCol="0">
            <a:spAutoFit/>
          </a:bodyPr>
          <a:lstStyle/>
          <a:p>
            <a:pPr marL="265113" indent="-265113">
              <a:buFont typeface="Arial"/>
              <a:buChar char="•"/>
            </a:pPr>
            <a:r>
              <a:rPr lang="en-US" sz="2400" spc="120" dirty="0" smtClean="0">
                <a:solidFill>
                  <a:srgbClr val="FFFF00"/>
                </a:solidFill>
                <a:latin typeface="Times New Roman"/>
                <a:cs typeface="Times New Roman"/>
              </a:rPr>
              <a:t>Only those who submit to God’s righteousness in Jesus Christ, will be saved</a:t>
            </a:r>
          </a:p>
          <a:p>
            <a:pPr marL="265113" indent="-265113">
              <a:buFont typeface="Arial"/>
              <a:buChar char="•"/>
            </a:pPr>
            <a:r>
              <a:rPr lang="en-US" sz="2400" spc="120" dirty="0" smtClean="0">
                <a:solidFill>
                  <a:srgbClr val="FFFF00"/>
                </a:solidFill>
                <a:latin typeface="Times New Roman"/>
                <a:cs typeface="Times New Roman"/>
              </a:rPr>
              <a:t>To believe, means we have to submit to God’s way</a:t>
            </a:r>
          </a:p>
        </p:txBody>
      </p:sp>
      <p:sp>
        <p:nvSpPr>
          <p:cNvPr id="10" name="TextBox 9"/>
          <p:cNvSpPr txBox="1"/>
          <p:nvPr/>
        </p:nvSpPr>
        <p:spPr>
          <a:xfrm>
            <a:off x="0" y="2781300"/>
            <a:ext cx="5715000" cy="461665"/>
          </a:xfrm>
          <a:prstGeom prst="rect">
            <a:avLst/>
          </a:prstGeom>
          <a:noFill/>
          <a:ln w="25400">
            <a:noFill/>
          </a:ln>
        </p:spPr>
        <p:txBody>
          <a:bodyPr wrap="square" rtlCol="0">
            <a:spAutoFit/>
          </a:bodyPr>
          <a:lstStyle/>
          <a:p>
            <a:r>
              <a:rPr lang="en-US" sz="2400" u="sng" dirty="0" smtClean="0">
                <a:solidFill>
                  <a:srgbClr val="FFFFFF"/>
                </a:solidFill>
                <a:latin typeface="Times New Roman"/>
                <a:cs typeface="Times New Roman"/>
              </a:rPr>
              <a:t>Barriers to belief</a:t>
            </a:r>
            <a:r>
              <a:rPr lang="en-US" sz="2400" dirty="0" smtClean="0">
                <a:solidFill>
                  <a:srgbClr val="FFFFFF"/>
                </a:solidFill>
                <a:latin typeface="Times New Roman"/>
                <a:cs typeface="Times New Roman"/>
              </a:rPr>
              <a:t>:  1.  Easy-</a:t>
            </a:r>
            <a:r>
              <a:rPr lang="en-US" sz="2400" dirty="0" err="1" smtClean="0">
                <a:solidFill>
                  <a:srgbClr val="FFFFFF"/>
                </a:solidFill>
                <a:latin typeface="Times New Roman"/>
                <a:cs typeface="Times New Roman"/>
              </a:rPr>
              <a:t>believism</a:t>
            </a:r>
            <a:endParaRPr lang="en-US" sz="2400" dirty="0">
              <a:solidFill>
                <a:srgbClr val="FFFFFF"/>
              </a:solidFill>
              <a:latin typeface="Times New Roman"/>
              <a:cs typeface="Times New Roman"/>
            </a:endParaRPr>
          </a:p>
        </p:txBody>
      </p:sp>
      <p:sp>
        <p:nvSpPr>
          <p:cNvPr id="12" name="TextBox 11"/>
          <p:cNvSpPr txBox="1"/>
          <p:nvPr/>
        </p:nvSpPr>
        <p:spPr>
          <a:xfrm>
            <a:off x="0" y="3162300"/>
            <a:ext cx="9144000" cy="830997"/>
          </a:xfrm>
          <a:prstGeom prst="rect">
            <a:avLst/>
          </a:prstGeom>
          <a:noFill/>
        </p:spPr>
        <p:txBody>
          <a:bodyPr wrap="square" rtlCol="0">
            <a:spAutoFit/>
          </a:bodyPr>
          <a:lstStyle/>
          <a:p>
            <a:pPr marL="265113" indent="-265113">
              <a:buFont typeface="Arial"/>
              <a:buChar char="•"/>
            </a:pPr>
            <a:r>
              <a:rPr lang="en-US" sz="2400" spc="120" dirty="0" smtClean="0">
                <a:solidFill>
                  <a:srgbClr val="FFFF00"/>
                </a:solidFill>
                <a:latin typeface="Times New Roman"/>
                <a:cs typeface="Times New Roman"/>
              </a:rPr>
              <a:t>removes the offense of the Gospel (repent; submit; serve)</a:t>
            </a:r>
          </a:p>
          <a:p>
            <a:pPr marL="265113" indent="-265113">
              <a:buFont typeface="Arial"/>
              <a:buChar char="•"/>
            </a:pPr>
            <a:r>
              <a:rPr lang="en-US" sz="2400" spc="120" dirty="0" smtClean="0">
                <a:solidFill>
                  <a:srgbClr val="FFFF00"/>
                </a:solidFill>
                <a:latin typeface="Times New Roman"/>
                <a:cs typeface="Times New Roman"/>
              </a:rPr>
              <a:t>divorces “righteousness of God” from “acts of righteousness”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animBg="1"/>
      <p:bldP spid="8" grpId="0" animBg="1"/>
      <p:bldP spid="9" grpId="0" build="p"/>
      <p:bldP spid="10" grpId="0"/>
      <p:bldP spid="12"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3228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aseline="30000" dirty="0" smtClean="0">
                <a:solidFill>
                  <a:srgbClr val="FFFFFF"/>
                </a:solidFill>
                <a:latin typeface="Times New Roman"/>
                <a:ea typeface="Cambria"/>
                <a:cs typeface="Times New Roman"/>
              </a:rPr>
              <a:t>Matthew 5:</a:t>
            </a:r>
            <a:r>
              <a:rPr lang="en-AU" sz="2800" b="1" baseline="30000" dirty="0" smtClean="0">
                <a:solidFill>
                  <a:srgbClr val="FFFFFF"/>
                </a:solidFill>
                <a:latin typeface="Times New Roman"/>
                <a:ea typeface="Cambria"/>
                <a:cs typeface="Times New Roman"/>
              </a:rPr>
              <a:t>17 </a:t>
            </a:r>
            <a:r>
              <a:rPr lang="en-AU" sz="2800" dirty="0" smtClean="0">
                <a:solidFill>
                  <a:srgbClr val="FFFFFF"/>
                </a:solidFill>
                <a:latin typeface="Times New Roman"/>
                <a:ea typeface="Cambria"/>
                <a:cs typeface="Times New Roman"/>
              </a:rPr>
              <a:t>“Do not think that I have come to abolish the Law or the Prophets; I have not come to abolish them but to fulfil them.  </a:t>
            </a:r>
            <a:r>
              <a:rPr lang="en-AU" sz="2800" b="1" baseline="30000" dirty="0" smtClean="0">
                <a:solidFill>
                  <a:srgbClr val="FFFFFF"/>
                </a:solidFill>
                <a:latin typeface="Times New Roman"/>
                <a:ea typeface="Cambria"/>
                <a:cs typeface="Times New Roman"/>
              </a:rPr>
              <a:t>18 </a:t>
            </a:r>
            <a:r>
              <a:rPr lang="en-AU" sz="2800" dirty="0" smtClean="0">
                <a:solidFill>
                  <a:srgbClr val="FFFFFF"/>
                </a:solidFill>
                <a:latin typeface="Times New Roman"/>
                <a:ea typeface="Cambria"/>
                <a:cs typeface="Times New Roman"/>
              </a:rPr>
              <a:t>For truly, I say to you, until heaven and earth pass away, not an iota, not a dot, will pass from the Law until all is accomplished.  </a:t>
            </a:r>
            <a:r>
              <a:rPr lang="en-AU" sz="2800" b="1" baseline="30000" dirty="0" smtClean="0">
                <a:solidFill>
                  <a:srgbClr val="FFFFFF"/>
                </a:solidFill>
                <a:latin typeface="Times New Roman"/>
                <a:ea typeface="Cambria"/>
                <a:cs typeface="Times New Roman"/>
              </a:rPr>
              <a:t>19 </a:t>
            </a:r>
            <a:r>
              <a:rPr lang="en-AU" sz="2800" dirty="0" smtClean="0">
                <a:solidFill>
                  <a:srgbClr val="FFFFFF"/>
                </a:solidFill>
                <a:latin typeface="Times New Roman"/>
                <a:ea typeface="Cambria"/>
                <a:cs typeface="Times New Roman"/>
              </a:rPr>
              <a:t>Therefore whoever relaxes one of the least of these commandments and teaches others to do the same will be called least in the kingdom of heaven, but whoever does them and teaches them will be called great in the kingdom of heaven.  </a:t>
            </a:r>
            <a:r>
              <a:rPr lang="en-AU" sz="2800" b="1" baseline="30000" dirty="0" smtClean="0">
                <a:solidFill>
                  <a:srgbClr val="FFFFFF"/>
                </a:solidFill>
                <a:latin typeface="Times New Roman"/>
                <a:ea typeface="Cambria"/>
                <a:cs typeface="Times New Roman"/>
              </a:rPr>
              <a:t>20 </a:t>
            </a:r>
            <a:r>
              <a:rPr lang="en-AU" sz="2800" dirty="0" smtClean="0">
                <a:solidFill>
                  <a:srgbClr val="FFFFFF"/>
                </a:solidFill>
                <a:latin typeface="Times New Roman"/>
                <a:ea typeface="Cambria"/>
                <a:cs typeface="Times New Roman"/>
              </a:rPr>
              <a:t>For I tell you, unless your righteousness exceeds that of the scribes and Pharisees, you will never enter the kingdom of heaven. </a:t>
            </a:r>
            <a:r>
              <a:rPr lang="en-US" sz="2800" dirty="0" smtClean="0">
                <a:solidFill>
                  <a:srgbClr val="FFFFFF"/>
                </a:solidFill>
                <a:latin typeface="Times New Roman"/>
                <a:ea typeface="Cambria"/>
                <a:cs typeface="Times New Roman"/>
              </a:rPr>
              <a:t> </a:t>
            </a:r>
            <a:endParaRPr lang="en-US" sz="28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 name="TextBox 12"/>
          <p:cNvSpPr txBox="1"/>
          <p:nvPr/>
        </p:nvSpPr>
        <p:spPr>
          <a:xfrm>
            <a:off x="2133600" y="3543300"/>
            <a:ext cx="5486400" cy="830997"/>
          </a:xfrm>
          <a:prstGeom prst="rect">
            <a:avLst/>
          </a:prstGeom>
          <a:solidFill>
            <a:schemeClr val="bg1"/>
          </a:solidFill>
          <a:ln w="25400">
            <a:noFill/>
          </a:ln>
        </p:spPr>
        <p:txBody>
          <a:bodyPr wrap="square" rtlCol="0">
            <a:spAutoFit/>
          </a:bodyPr>
          <a:lstStyle/>
          <a:p>
            <a:pPr algn="ctr"/>
            <a:r>
              <a:rPr lang="en-US" sz="2400" dirty="0" smtClean="0">
                <a:latin typeface="Times New Roman"/>
                <a:cs typeface="Times New Roman"/>
              </a:rPr>
              <a:t>Jesus is not the </a:t>
            </a:r>
            <a:r>
              <a:rPr lang="en-US" sz="2400" b="1" u="sng" dirty="0" smtClean="0">
                <a:latin typeface="Times New Roman"/>
                <a:cs typeface="Times New Roman"/>
              </a:rPr>
              <a:t>end</a:t>
            </a:r>
            <a:r>
              <a:rPr lang="en-US" sz="2400" dirty="0" smtClean="0">
                <a:latin typeface="Times New Roman"/>
                <a:cs typeface="Times New Roman"/>
              </a:rPr>
              <a:t> of righteous living.  </a:t>
            </a:r>
          </a:p>
          <a:p>
            <a:pPr algn="ctr"/>
            <a:r>
              <a:rPr lang="en-US" sz="2400" dirty="0" smtClean="0">
                <a:latin typeface="Times New Roman"/>
                <a:cs typeface="Times New Roman"/>
              </a:rPr>
              <a:t>He is the </a:t>
            </a:r>
            <a:r>
              <a:rPr lang="en-US" sz="2400" b="1" u="sng" dirty="0" smtClean="0">
                <a:latin typeface="Times New Roman"/>
                <a:cs typeface="Times New Roman"/>
              </a:rPr>
              <a:t>means</a:t>
            </a:r>
            <a:r>
              <a:rPr lang="en-US" sz="2400" dirty="0" smtClean="0">
                <a:latin typeface="Times New Roman"/>
                <a:cs typeface="Times New Roman"/>
              </a:rPr>
              <a:t> of righteous living</a:t>
            </a:r>
            <a:endParaRPr lang="en-US" sz="2400" dirty="0">
              <a:latin typeface="Times New Roman"/>
              <a:cs typeface="Times New Roman"/>
            </a:endParaRPr>
          </a:p>
        </p:txBody>
      </p:sp>
      <p:sp>
        <p:nvSpPr>
          <p:cNvPr id="4" name="TextBox 3"/>
          <p:cNvSpPr txBox="1"/>
          <p:nvPr/>
        </p:nvSpPr>
        <p:spPr>
          <a:xfrm>
            <a:off x="0" y="297597"/>
            <a:ext cx="9144000" cy="830997"/>
          </a:xfrm>
          <a:prstGeom prst="rect">
            <a:avLst/>
          </a:prstGeom>
          <a:noFill/>
        </p:spPr>
        <p:txBody>
          <a:bodyPr wrap="square" rtlCol="0">
            <a:spAutoFit/>
          </a:bodyPr>
          <a:lstStyle/>
          <a:p>
            <a:pPr marL="265113" indent="-265113">
              <a:buFont typeface="Arial"/>
              <a:buChar char="•"/>
            </a:pPr>
            <a:r>
              <a:rPr lang="en-US" sz="2400" spc="120" dirty="0" smtClean="0">
                <a:solidFill>
                  <a:srgbClr val="FFFF00"/>
                </a:solidFill>
                <a:latin typeface="Times New Roman"/>
                <a:cs typeface="Times New Roman"/>
              </a:rPr>
              <a:t>Christianity doesn’t tolerate false hope of other gods</a:t>
            </a:r>
          </a:p>
          <a:p>
            <a:pPr marL="265113" indent="-265113">
              <a:buFont typeface="Arial"/>
              <a:buChar char="•"/>
            </a:pPr>
            <a:r>
              <a:rPr lang="en-US" sz="2400" spc="120" dirty="0" smtClean="0">
                <a:solidFill>
                  <a:srgbClr val="FFFF00"/>
                </a:solidFill>
                <a:latin typeface="Times New Roman"/>
                <a:cs typeface="Times New Roman"/>
              </a:rPr>
              <a:t>Righteousness is available to </a:t>
            </a:r>
            <a:r>
              <a:rPr lang="en-US" sz="2400" u="sng" spc="120" dirty="0" smtClean="0">
                <a:solidFill>
                  <a:srgbClr val="FFFF00"/>
                </a:solidFill>
                <a:latin typeface="Times New Roman"/>
                <a:cs typeface="Times New Roman"/>
              </a:rPr>
              <a:t>everyone </a:t>
            </a:r>
            <a:r>
              <a:rPr lang="en-US" sz="2400" spc="120" dirty="0" smtClean="0">
                <a:solidFill>
                  <a:srgbClr val="FFFF00"/>
                </a:solidFill>
                <a:latin typeface="Times New Roman"/>
                <a:cs typeface="Times New Roman"/>
              </a:rPr>
              <a:t>who believes</a:t>
            </a:r>
          </a:p>
        </p:txBody>
      </p:sp>
      <p:sp>
        <p:nvSpPr>
          <p:cNvPr id="6" name="TextBox 5"/>
          <p:cNvSpPr txBox="1"/>
          <p:nvPr/>
        </p:nvSpPr>
        <p:spPr>
          <a:xfrm>
            <a:off x="0" y="0"/>
            <a:ext cx="9144000" cy="369332"/>
          </a:xfrm>
          <a:prstGeom prst="rect">
            <a:avLst/>
          </a:prstGeom>
          <a:noFill/>
          <a:ln w="25400">
            <a:solidFill>
              <a:schemeClr val="bg1"/>
            </a:solidFill>
          </a:ln>
        </p:spPr>
        <p:txBody>
          <a:bodyPr wrap="square" rtlCol="0">
            <a:spAutoFit/>
          </a:bodyPr>
          <a:lstStyle/>
          <a:p>
            <a:r>
              <a:rPr lang="en-US" dirty="0" smtClean="0">
                <a:solidFill>
                  <a:srgbClr val="FFFFFF"/>
                </a:solidFill>
              </a:rPr>
              <a:t>An objection to Christianity:  </a:t>
            </a:r>
            <a:r>
              <a:rPr lang="en-US" i="1" dirty="0" smtClean="0">
                <a:solidFill>
                  <a:srgbClr val="FFFFFF"/>
                </a:solidFill>
              </a:rPr>
              <a:t>It’s narrow-minded to think Jesus is the only way to God</a:t>
            </a:r>
            <a:r>
              <a:rPr lang="en-US" dirty="0" smtClean="0">
                <a:solidFill>
                  <a:srgbClr val="FFFFFF"/>
                </a:solidFill>
              </a:rPr>
              <a:t>...</a:t>
            </a:r>
            <a:endParaRPr lang="en-US" dirty="0">
              <a:solidFill>
                <a:srgbClr val="FFFFFF"/>
              </a:solidFill>
            </a:endParaRPr>
          </a:p>
        </p:txBody>
      </p:sp>
      <p:sp>
        <p:nvSpPr>
          <p:cNvPr id="8" name="TextBox 7"/>
          <p:cNvSpPr txBox="1"/>
          <p:nvPr/>
        </p:nvSpPr>
        <p:spPr>
          <a:xfrm>
            <a:off x="1524000" y="1059597"/>
            <a:ext cx="5715000" cy="461665"/>
          </a:xfrm>
          <a:prstGeom prst="rect">
            <a:avLst/>
          </a:prstGeom>
          <a:noFill/>
          <a:ln w="25400">
            <a:solidFill>
              <a:schemeClr val="bg1"/>
            </a:solidFill>
          </a:ln>
        </p:spPr>
        <p:txBody>
          <a:bodyPr wrap="square" rtlCol="0">
            <a:spAutoFit/>
          </a:bodyPr>
          <a:lstStyle/>
          <a:p>
            <a:r>
              <a:rPr lang="en-US" sz="2400" dirty="0" smtClean="0">
                <a:solidFill>
                  <a:srgbClr val="FFFFFF"/>
                </a:solidFill>
                <a:latin typeface="Times New Roman"/>
                <a:cs typeface="Times New Roman"/>
              </a:rPr>
              <a:t>Jesus is the </a:t>
            </a:r>
            <a:r>
              <a:rPr lang="en-US" sz="2400" dirty="0" err="1" smtClean="0">
                <a:solidFill>
                  <a:srgbClr val="FFFFFF"/>
                </a:solidFill>
                <a:latin typeface="Times New Roman"/>
                <a:cs typeface="Times New Roman"/>
              </a:rPr>
              <a:t>scandalon</a:t>
            </a:r>
            <a:r>
              <a:rPr lang="en-US" sz="2400" dirty="0" smtClean="0">
                <a:solidFill>
                  <a:srgbClr val="FFFFFF"/>
                </a:solidFill>
                <a:latin typeface="Times New Roman"/>
                <a:cs typeface="Times New Roman"/>
              </a:rPr>
              <a:t> (the stumbling block)</a:t>
            </a:r>
            <a:endParaRPr lang="en-US" sz="2400" dirty="0">
              <a:solidFill>
                <a:srgbClr val="FFFFFF"/>
              </a:solidFill>
              <a:latin typeface="Times New Roman"/>
              <a:cs typeface="Times New Roman"/>
            </a:endParaRPr>
          </a:p>
        </p:txBody>
      </p:sp>
      <p:sp>
        <p:nvSpPr>
          <p:cNvPr id="9" name="TextBox 8"/>
          <p:cNvSpPr txBox="1"/>
          <p:nvPr/>
        </p:nvSpPr>
        <p:spPr>
          <a:xfrm>
            <a:off x="0" y="1440597"/>
            <a:ext cx="9144000" cy="1200328"/>
          </a:xfrm>
          <a:prstGeom prst="rect">
            <a:avLst/>
          </a:prstGeom>
          <a:noFill/>
        </p:spPr>
        <p:txBody>
          <a:bodyPr wrap="square" rtlCol="0">
            <a:spAutoFit/>
          </a:bodyPr>
          <a:lstStyle/>
          <a:p>
            <a:pPr marL="265113" indent="-265113">
              <a:buFont typeface="Arial"/>
              <a:buChar char="•"/>
            </a:pPr>
            <a:r>
              <a:rPr lang="en-US" sz="2400" spc="120" dirty="0" smtClean="0">
                <a:solidFill>
                  <a:srgbClr val="FFFF00"/>
                </a:solidFill>
                <a:latin typeface="Times New Roman"/>
                <a:cs typeface="Times New Roman"/>
              </a:rPr>
              <a:t>Only those who submit to God’s righteousness in Jesus Christ, will be saved</a:t>
            </a:r>
          </a:p>
          <a:p>
            <a:pPr marL="265113" indent="-265113">
              <a:buFont typeface="Arial"/>
              <a:buChar char="•"/>
            </a:pPr>
            <a:r>
              <a:rPr lang="en-US" sz="2400" spc="120" dirty="0" smtClean="0">
                <a:solidFill>
                  <a:srgbClr val="FFFF00"/>
                </a:solidFill>
                <a:latin typeface="Times New Roman"/>
                <a:cs typeface="Times New Roman"/>
              </a:rPr>
              <a:t>To believe, means we have to submit to God’s way</a:t>
            </a:r>
          </a:p>
        </p:txBody>
      </p:sp>
      <p:sp>
        <p:nvSpPr>
          <p:cNvPr id="10" name="TextBox 9"/>
          <p:cNvSpPr txBox="1"/>
          <p:nvPr/>
        </p:nvSpPr>
        <p:spPr>
          <a:xfrm>
            <a:off x="0" y="2476500"/>
            <a:ext cx="5715000" cy="461665"/>
          </a:xfrm>
          <a:prstGeom prst="rect">
            <a:avLst/>
          </a:prstGeom>
          <a:noFill/>
          <a:ln w="25400">
            <a:noFill/>
          </a:ln>
        </p:spPr>
        <p:txBody>
          <a:bodyPr wrap="square" rtlCol="0">
            <a:spAutoFit/>
          </a:bodyPr>
          <a:lstStyle/>
          <a:p>
            <a:r>
              <a:rPr lang="en-US" sz="2400" u="sng" dirty="0" smtClean="0">
                <a:solidFill>
                  <a:srgbClr val="FFFFFF"/>
                </a:solidFill>
                <a:latin typeface="Times New Roman"/>
                <a:cs typeface="Times New Roman"/>
              </a:rPr>
              <a:t>Barriers to belief</a:t>
            </a:r>
            <a:r>
              <a:rPr lang="en-US" sz="2400" dirty="0" smtClean="0">
                <a:solidFill>
                  <a:srgbClr val="FFFFFF"/>
                </a:solidFill>
                <a:latin typeface="Times New Roman"/>
                <a:cs typeface="Times New Roman"/>
              </a:rPr>
              <a:t>:  1.  Easy-</a:t>
            </a:r>
            <a:r>
              <a:rPr lang="en-US" sz="2400" dirty="0" err="1" smtClean="0">
                <a:solidFill>
                  <a:srgbClr val="FFFFFF"/>
                </a:solidFill>
                <a:latin typeface="Times New Roman"/>
                <a:cs typeface="Times New Roman"/>
              </a:rPr>
              <a:t>believism</a:t>
            </a:r>
            <a:endParaRPr lang="en-US" sz="2400" dirty="0">
              <a:solidFill>
                <a:srgbClr val="FFFFFF"/>
              </a:solidFill>
              <a:latin typeface="Times New Roman"/>
              <a:cs typeface="Times New Roman"/>
            </a:endParaRPr>
          </a:p>
        </p:txBody>
      </p:sp>
      <p:sp>
        <p:nvSpPr>
          <p:cNvPr id="11" name="TextBox 10"/>
          <p:cNvSpPr txBox="1"/>
          <p:nvPr/>
        </p:nvSpPr>
        <p:spPr>
          <a:xfrm>
            <a:off x="0" y="4381500"/>
            <a:ext cx="9144000" cy="461665"/>
          </a:xfrm>
          <a:prstGeom prst="rect">
            <a:avLst/>
          </a:prstGeom>
          <a:noFill/>
          <a:ln w="25400">
            <a:noFill/>
          </a:ln>
        </p:spPr>
        <p:txBody>
          <a:bodyPr wrap="square" rtlCol="0">
            <a:spAutoFit/>
          </a:bodyPr>
          <a:lstStyle/>
          <a:p>
            <a:r>
              <a:rPr lang="en-US" sz="2400" dirty="0" smtClean="0">
                <a:solidFill>
                  <a:srgbClr val="FFFFFF"/>
                </a:solidFill>
                <a:latin typeface="Times New Roman"/>
                <a:cs typeface="Times New Roman"/>
              </a:rPr>
              <a:t>2.  Self-righteousness – “I can do enough good to satisfy God”</a:t>
            </a:r>
            <a:endParaRPr lang="en-US" sz="2400" dirty="0">
              <a:solidFill>
                <a:srgbClr val="FFFFFF"/>
              </a:solidFill>
              <a:latin typeface="Times New Roman"/>
              <a:cs typeface="Times New Roman"/>
            </a:endParaRPr>
          </a:p>
        </p:txBody>
      </p:sp>
      <p:sp>
        <p:nvSpPr>
          <p:cNvPr id="14" name="TextBox 13"/>
          <p:cNvSpPr txBox="1"/>
          <p:nvPr/>
        </p:nvSpPr>
        <p:spPr>
          <a:xfrm>
            <a:off x="0" y="4762500"/>
            <a:ext cx="9144000" cy="830997"/>
          </a:xfrm>
          <a:prstGeom prst="rect">
            <a:avLst/>
          </a:prstGeom>
          <a:noFill/>
        </p:spPr>
        <p:txBody>
          <a:bodyPr wrap="square" rtlCol="0">
            <a:spAutoFit/>
          </a:bodyPr>
          <a:lstStyle/>
          <a:p>
            <a:pPr marL="265113" indent="-265113">
              <a:buFont typeface="Arial"/>
              <a:buChar char="•"/>
            </a:pPr>
            <a:r>
              <a:rPr lang="en-US" sz="2400" spc="120" dirty="0" smtClean="0">
                <a:solidFill>
                  <a:srgbClr val="FFFF00"/>
                </a:solidFill>
                <a:latin typeface="Times New Roman"/>
                <a:cs typeface="Times New Roman"/>
              </a:rPr>
              <a:t>We can never be good enough.  Saved by faith – not works</a:t>
            </a:r>
          </a:p>
          <a:p>
            <a:pPr marL="265113" indent="-265113">
              <a:buFont typeface="Arial"/>
              <a:buChar char="•"/>
            </a:pPr>
            <a:r>
              <a:rPr lang="en-US" sz="2400" spc="120" dirty="0" smtClean="0">
                <a:solidFill>
                  <a:srgbClr val="FFFF00"/>
                </a:solidFill>
                <a:latin typeface="Times New Roman"/>
                <a:cs typeface="Times New Roman"/>
              </a:rPr>
              <a:t>We must </a:t>
            </a:r>
            <a:r>
              <a:rPr lang="en-US" sz="2400" u="sng" spc="120" dirty="0" smtClean="0">
                <a:solidFill>
                  <a:srgbClr val="FFFF00"/>
                </a:solidFill>
                <a:latin typeface="Times New Roman"/>
                <a:cs typeface="Times New Roman"/>
              </a:rPr>
              <a:t>submit </a:t>
            </a:r>
            <a:r>
              <a:rPr lang="en-US" sz="2400" spc="120" dirty="0" smtClean="0">
                <a:solidFill>
                  <a:srgbClr val="FFFF00"/>
                </a:solidFill>
                <a:latin typeface="Times New Roman"/>
                <a:cs typeface="Times New Roman"/>
              </a:rPr>
              <a:t>to God’s righteousness.  Humble ourselves.</a:t>
            </a:r>
          </a:p>
        </p:txBody>
      </p:sp>
      <p:sp>
        <p:nvSpPr>
          <p:cNvPr id="12" name="TextBox 11"/>
          <p:cNvSpPr txBox="1"/>
          <p:nvPr/>
        </p:nvSpPr>
        <p:spPr>
          <a:xfrm>
            <a:off x="0" y="2781300"/>
            <a:ext cx="9144000" cy="830997"/>
          </a:xfrm>
          <a:prstGeom prst="rect">
            <a:avLst/>
          </a:prstGeom>
          <a:noFill/>
        </p:spPr>
        <p:txBody>
          <a:bodyPr wrap="square" rtlCol="0">
            <a:spAutoFit/>
          </a:bodyPr>
          <a:lstStyle/>
          <a:p>
            <a:pPr marL="265113" indent="-265113">
              <a:buFont typeface="Arial"/>
              <a:buChar char="•"/>
            </a:pPr>
            <a:r>
              <a:rPr lang="en-US" sz="2400" spc="120" dirty="0" smtClean="0">
                <a:solidFill>
                  <a:srgbClr val="FFFF00"/>
                </a:solidFill>
                <a:latin typeface="Times New Roman"/>
                <a:cs typeface="Times New Roman"/>
              </a:rPr>
              <a:t>removes the offense of the Gospel </a:t>
            </a:r>
          </a:p>
          <a:p>
            <a:pPr marL="265113" indent="-265113">
              <a:buFont typeface="Arial"/>
              <a:buChar char="•"/>
            </a:pPr>
            <a:r>
              <a:rPr lang="en-US" sz="2400" spc="120" dirty="0" smtClean="0">
                <a:solidFill>
                  <a:srgbClr val="FFFF00"/>
                </a:solidFill>
                <a:latin typeface="Times New Roman"/>
                <a:cs typeface="Times New Roman"/>
              </a:rPr>
              <a:t>divorces “righteousness of God” from “acts of righteousness”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35928</TotalTime>
  <Words>614</Words>
  <Application>Microsoft Macintosh PowerPoint</Application>
  <PresentationFormat>On-screen Show (16:10)</PresentationFormat>
  <Paragraphs>30</Paragraphs>
  <Slides>6</Slides>
  <Notes>1</Notes>
  <HiddenSlides>0</HiddenSlides>
  <MMClips>0</MMClips>
  <ScaleCrop>false</ScaleCrop>
  <HeadingPairs>
    <vt:vector size="4" baseType="variant">
      <vt:variant>
        <vt:lpstr>Design Template</vt:lpstr>
      </vt:variant>
      <vt:variant>
        <vt:i4>1</vt:i4>
      </vt:variant>
      <vt:variant>
        <vt:lpstr>Slide Titles</vt:lpstr>
      </vt:variant>
      <vt:variant>
        <vt:i4>6</vt:i4>
      </vt:variant>
    </vt:vector>
  </HeadingPairs>
  <TitlesOfParts>
    <vt:vector size="7" baseType="lpstr">
      <vt:lpstr>Default Design</vt:lpstr>
      <vt:lpstr>Slide 1</vt:lpstr>
      <vt:lpstr>Slide 2</vt:lpstr>
      <vt:lpstr>Slide 3</vt:lpstr>
      <vt:lpstr>Slide 4</vt:lpstr>
      <vt:lpstr>Slide 5</vt:lpstr>
      <vt:lpstr>Slide 6</vt:lpstr>
    </vt:vector>
  </TitlesOfParts>
  <Company>UC Queensland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318</cp:revision>
  <cp:lastPrinted>2016-09-23T04:52:45Z</cp:lastPrinted>
  <dcterms:created xsi:type="dcterms:W3CDTF">2016-09-23T03:13:48Z</dcterms:created>
  <dcterms:modified xsi:type="dcterms:W3CDTF">2016-09-23T05:03:57Z</dcterms:modified>
</cp:coreProperties>
</file>